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4.tif"/><Relationship Id="rId10" Type="http://schemas.openxmlformats.org/officeDocument/2006/relationships/image" Target="../media/image5.tif"/><Relationship Id="rId11" Type="http://schemas.openxmlformats.org/officeDocument/2006/relationships/image" Target="../media/image6.tif"/><Relationship Id="rId12" Type="http://schemas.openxmlformats.org/officeDocument/2006/relationships/image" Target="../media/image7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4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5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://fukuno.jig.jp/1518" TargetMode="Externa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hyperlink" Target="https://fukuno.jig.jp/2562" TargetMode="Externa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2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hyperlink" Target="http://ichigojam.net/IchigoJam.html" TargetMode="Externa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8.tif"/><Relationship Id="rId4" Type="http://schemas.openxmlformats.org/officeDocument/2006/relationships/hyperlink" Target="https://www.amazon.co.jp/dp/B005LL9J9G/" TargetMode="Externa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image" Target="../media/image20.tif"/><Relationship Id="rId4" Type="http://schemas.openxmlformats.org/officeDocument/2006/relationships/hyperlink" Target="http://mixjuice.shizentai.jp/" TargetMode="Externa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Relationship Id="rId3" Type="http://schemas.openxmlformats.org/officeDocument/2006/relationships/hyperlink" Target="https://fukuno.jig.jp/2428" TargetMode="Externa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s://pcn.club/sp/dyhook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Relationship Id="rId4" Type="http://schemas.openxmlformats.org/officeDocument/2006/relationships/image" Target="../media/image3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tif"/><Relationship Id="rId3" Type="http://schemas.openxmlformats.org/officeDocument/2006/relationships/image" Target="../media/image4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png"/><Relationship Id="rId3" Type="http://schemas.openxmlformats.org/officeDocument/2006/relationships/hyperlink" Target="http://pcn.club/" TargetMode="Externa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29.tif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3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3" name="テキスト"/>
          <p:cNvSpPr txBox="1"/>
          <p:nvPr/>
        </p:nvSpPr>
        <p:spPr>
          <a:xfrm>
            <a:off x="30824" y="6863597"/>
            <a:ext cx="6652419" cy="17780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54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sp>
        <p:nvSpPr>
          <p:cNvPr id="258" name="IOT.OUT1…"/>
          <p:cNvSpPr txBox="1"/>
          <p:nvPr/>
        </p:nvSpPr>
        <p:spPr>
          <a:xfrm>
            <a:off x="30824" y="4821766"/>
            <a:ext cx="6652419" cy="33274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IOT.OUT1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59" name="四角形"/>
          <p:cNvSpPr/>
          <p:nvPr/>
        </p:nvSpPr>
        <p:spPr>
          <a:xfrm>
            <a:off x="287866" y="6510866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13011" r="0" b="7557"/>
          <a:stretch>
            <a:fillRect/>
          </a:stretch>
        </p:blipFill>
        <p:spPr>
          <a:xfrm>
            <a:off x="6675957" y="4758001"/>
            <a:ext cx="6542361" cy="3949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グループ"/>
          <p:cNvGrpSpPr/>
          <p:nvPr/>
        </p:nvGrpSpPr>
        <p:grpSpPr>
          <a:xfrm flipH="1">
            <a:off x="2217978" y="5873377"/>
            <a:ext cx="365846" cy="336848"/>
            <a:chOff x="0" y="0"/>
            <a:chExt cx="365844" cy="336847"/>
          </a:xfrm>
        </p:grpSpPr>
        <p:sp>
          <p:nvSpPr>
            <p:cNvPr id="316" name="四角形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7" name="四角形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9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8" name="接続の線"/>
          <p:cNvSpPr/>
          <p:nvPr/>
        </p:nvSpPr>
        <p:spPr>
          <a:xfrm>
            <a:off x="9266259" y="5779491"/>
            <a:ext cx="1662708" cy="904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88" fill="norm" stroke="1" extrusionOk="0">
                <a:moveTo>
                  <a:pt x="0" y="21277"/>
                </a:moveTo>
                <a:cubicBezTo>
                  <a:pt x="12467" y="21600"/>
                  <a:pt x="19667" y="14508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3" name="グループ"/>
          <p:cNvGrpSpPr/>
          <p:nvPr/>
        </p:nvGrpSpPr>
        <p:grpSpPr>
          <a:xfrm>
            <a:off x="10545837" y="4267791"/>
            <a:ext cx="783036" cy="1511796"/>
            <a:chOff x="0" y="0"/>
            <a:chExt cx="783034" cy="1511795"/>
          </a:xfrm>
        </p:grpSpPr>
        <p:sp>
          <p:nvSpPr>
            <p:cNvPr id="32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6" name="グループ"/>
          <p:cNvGrpSpPr/>
          <p:nvPr/>
        </p:nvGrpSpPr>
        <p:grpSpPr>
          <a:xfrm>
            <a:off x="8483224" y="6459892"/>
            <a:ext cx="783036" cy="405574"/>
            <a:chOff x="0" y="0"/>
            <a:chExt cx="783034" cy="405572"/>
          </a:xfrm>
        </p:grpSpPr>
        <p:sp>
          <p:nvSpPr>
            <p:cNvPr id="32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9" name="グループ"/>
          <p:cNvGrpSpPr/>
          <p:nvPr/>
        </p:nvGrpSpPr>
        <p:grpSpPr>
          <a:xfrm>
            <a:off x="8431197" y="5557150"/>
            <a:ext cx="1511796" cy="783036"/>
            <a:chOff x="0" y="0"/>
            <a:chExt cx="1511795" cy="783034"/>
          </a:xfrm>
        </p:grpSpPr>
        <p:sp>
          <p:nvSpPr>
            <p:cNvPr id="32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9" name="接続の線"/>
          <p:cNvSpPr/>
          <p:nvPr/>
        </p:nvSpPr>
        <p:spPr>
          <a:xfrm>
            <a:off x="8608076" y="4192497"/>
            <a:ext cx="1580138" cy="1780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8" h="21600" fill="norm" stroke="1" extrusionOk="0">
                <a:moveTo>
                  <a:pt x="15068" y="21600"/>
                </a:moveTo>
                <a:cubicBezTo>
                  <a:pt x="21600" y="20255"/>
                  <a:pt x="16577" y="1305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3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34" name="でんげん"/>
          <p:cNvSpPr txBox="1"/>
          <p:nvPr/>
        </p:nvSpPr>
        <p:spPr>
          <a:xfrm>
            <a:off x="90014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3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80" name="接続の線"/>
          <p:cNvSpPr/>
          <p:nvPr/>
        </p:nvSpPr>
        <p:spPr>
          <a:xfrm>
            <a:off x="652160" y="3116659"/>
            <a:ext cx="1365822" cy="294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6" h="20114" fill="norm" stroke="1" extrusionOk="0">
                <a:moveTo>
                  <a:pt x="16286" y="19835"/>
                </a:moveTo>
                <a:cubicBezTo>
                  <a:pt x="-3849" y="21600"/>
                  <a:pt x="-5314" y="14988"/>
                  <a:pt x="11892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39" name="グループ"/>
          <p:cNvGrpSpPr/>
          <p:nvPr/>
        </p:nvGrpSpPr>
        <p:grpSpPr>
          <a:xfrm>
            <a:off x="3767375" y="5847977"/>
            <a:ext cx="365846" cy="336848"/>
            <a:chOff x="0" y="0"/>
            <a:chExt cx="365844" cy="336847"/>
          </a:xfrm>
        </p:grpSpPr>
        <p:sp>
          <p:nvSpPr>
            <p:cNvPr id="337" name="四角形"/>
            <p:cNvSpPr/>
            <p:nvPr/>
          </p:nvSpPr>
          <p:spPr>
            <a:xfrm rot="5400000">
              <a:off x="186001" y="43289"/>
              <a:ext cx="119658" cy="24003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四角形"/>
            <p:cNvSpPr/>
            <p:nvPr/>
          </p:nvSpPr>
          <p:spPr>
            <a:xfrm rot="5400000">
              <a:off x="-48410" y="48409"/>
              <a:ext cx="336848" cy="24002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0" name="角丸四角形"/>
          <p:cNvSpPr/>
          <p:nvPr/>
        </p:nvSpPr>
        <p:spPr>
          <a:xfrm rot="5400000">
            <a:off x="1420862" y="5665358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45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41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8" name="グループ"/>
          <p:cNvGrpSpPr/>
          <p:nvPr/>
        </p:nvGrpSpPr>
        <p:grpSpPr>
          <a:xfrm>
            <a:off x="11601122" y="4267791"/>
            <a:ext cx="783036" cy="1511796"/>
            <a:chOff x="0" y="0"/>
            <a:chExt cx="783034" cy="1511795"/>
          </a:xfrm>
        </p:grpSpPr>
        <p:sp>
          <p:nvSpPr>
            <p:cNvPr id="346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7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接続の線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0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3" name="グループ"/>
          <p:cNvGrpSpPr/>
          <p:nvPr/>
        </p:nvGrpSpPr>
        <p:grpSpPr>
          <a:xfrm>
            <a:off x="6524917" y="4983392"/>
            <a:ext cx="5485573" cy="4021451"/>
            <a:chOff x="0" y="0"/>
            <a:chExt cx="5485572" cy="4021449"/>
          </a:xfrm>
        </p:grpSpPr>
        <p:sp>
          <p:nvSpPr>
            <p:cNvPr id="382" name="接続の線"/>
            <p:cNvSpPr/>
            <p:nvPr/>
          </p:nvSpPr>
          <p:spPr>
            <a:xfrm>
              <a:off x="1351658" y="0"/>
              <a:ext cx="4133915" cy="3777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52" name="角丸四角形"/>
            <p:cNvSpPr/>
            <p:nvPr/>
          </p:nvSpPr>
          <p:spPr>
            <a:xfrm rot="5400000">
              <a:off x="401893" y="3071685"/>
              <a:ext cx="547872" cy="1351659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3" name="接続の線"/>
          <p:cNvSpPr/>
          <p:nvPr/>
        </p:nvSpPr>
        <p:spPr>
          <a:xfrm>
            <a:off x="439382" y="4414004"/>
            <a:ext cx="473166" cy="3502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3" y="21600"/>
                </a:moveTo>
                <a:cubicBezTo>
                  <a:pt x="-4923" y="17192"/>
                  <a:pt x="-1798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8" name="グループ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355" name="四角形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6" name="四角形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角丸四角形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9" name="②"/>
          <p:cNvSpPr txBox="1"/>
          <p:nvPr/>
        </p:nvSpPr>
        <p:spPr>
          <a:xfrm>
            <a:off x="2873527" y="500501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60" name="①"/>
          <p:cNvSpPr txBox="1"/>
          <p:nvPr/>
        </p:nvSpPr>
        <p:spPr>
          <a:xfrm>
            <a:off x="82048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61" name="③"/>
          <p:cNvSpPr txBox="1"/>
          <p:nvPr/>
        </p:nvSpPr>
        <p:spPr>
          <a:xfrm>
            <a:off x="83366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62" name="⑥"/>
          <p:cNvSpPr txBox="1"/>
          <p:nvPr/>
        </p:nvSpPr>
        <p:spPr>
          <a:xfrm>
            <a:off x="12409140" y="41915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63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64" name="⑤"/>
          <p:cNvSpPr txBox="1"/>
          <p:nvPr/>
        </p:nvSpPr>
        <p:spPr>
          <a:xfrm>
            <a:off x="5969558" y="91428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1" name="グループ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366" name="角丸四角形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角丸四角形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8" name="角丸四角形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9" name="円形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角丸四角形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2" name="つかわないよ"/>
          <p:cNvSpPr txBox="1"/>
          <p:nvPr/>
        </p:nvSpPr>
        <p:spPr>
          <a:xfrm>
            <a:off x="150283" y="9193670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つかわないよ</a:t>
            </a:r>
          </a:p>
        </p:txBody>
      </p:sp>
      <p:grpSp>
        <p:nvGrpSpPr>
          <p:cNvPr id="377" name="グループ"/>
          <p:cNvGrpSpPr/>
          <p:nvPr/>
        </p:nvGrpSpPr>
        <p:grpSpPr>
          <a:xfrm>
            <a:off x="2514219" y="5753099"/>
            <a:ext cx="1290117" cy="1234705"/>
            <a:chOff x="0" y="0"/>
            <a:chExt cx="1290117" cy="1234703"/>
          </a:xfrm>
        </p:grpSpPr>
        <p:sp>
          <p:nvSpPr>
            <p:cNvPr id="373" name="角丸四角形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4" name="角丸四角形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375" name="接続の線"/>
            <p:cNvCxnSpPr>
              <a:stCxn id="374" idx="0"/>
              <a:endCxn id="373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376" name="楕円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接続の線"/>
          <p:cNvSpPr/>
          <p:nvPr/>
        </p:nvSpPr>
        <p:spPr>
          <a:xfrm>
            <a:off x="8634765" y="4563710"/>
            <a:ext cx="2318321" cy="2091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4" h="20572" fill="norm" stroke="1" extrusionOk="0">
                <a:moveTo>
                  <a:pt x="0" y="20446"/>
                </a:moveTo>
                <a:cubicBezTo>
                  <a:pt x="15085" y="21600"/>
                  <a:pt x="21600" y="14785"/>
                  <a:pt x="1954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7" name="角丸四角形"/>
          <p:cNvSpPr/>
          <p:nvPr/>
        </p:nvSpPr>
        <p:spPr>
          <a:xfrm rot="16200000">
            <a:off x="8321203" y="63776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角丸四角形"/>
          <p:cNvSpPr/>
          <p:nvPr/>
        </p:nvSpPr>
        <p:spPr>
          <a:xfrm rot="16200000">
            <a:off x="8352515" y="543550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接続の線"/>
          <p:cNvSpPr/>
          <p:nvPr/>
        </p:nvSpPr>
        <p:spPr>
          <a:xfrm>
            <a:off x="8608076" y="4192497"/>
            <a:ext cx="1422103" cy="175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17" h="21600" fill="norm" stroke="1" extrusionOk="0">
                <a:moveTo>
                  <a:pt x="6684" y="21600"/>
                </a:moveTo>
                <a:cubicBezTo>
                  <a:pt x="21600" y="19985"/>
                  <a:pt x="19372" y="12785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スイッチオン！"/>
          <p:cNvSpPr txBox="1"/>
          <p:nvPr/>
        </p:nvSpPr>
        <p:spPr>
          <a:xfrm>
            <a:off x="975655" y="445221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スイッチオン！</a:t>
            </a:r>
          </a:p>
        </p:txBody>
      </p:sp>
      <p:sp>
        <p:nvSpPr>
          <p:cNvPr id="392" name="線"/>
          <p:cNvSpPr/>
          <p:nvPr/>
        </p:nvSpPr>
        <p:spPr>
          <a:xfrm flipH="1">
            <a:off x="7347414" y="76623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ON"/>
          <p:cNvSpPr txBox="1"/>
          <p:nvPr/>
        </p:nvSpPr>
        <p:spPr>
          <a:xfrm>
            <a:off x="7214513" y="7667762"/>
            <a:ext cx="935979" cy="66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30" name="接続の線"/>
          <p:cNvSpPr/>
          <p:nvPr/>
        </p:nvSpPr>
        <p:spPr>
          <a:xfrm>
            <a:off x="752360" y="3116659"/>
            <a:ext cx="1724938" cy="2896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1" h="21107" fill="norm" stroke="1" extrusionOk="0">
                <a:moveTo>
                  <a:pt x="16521" y="21081"/>
                </a:moveTo>
                <a:cubicBezTo>
                  <a:pt x="-2436" y="21600"/>
                  <a:pt x="-5079" y="14573"/>
                  <a:pt x="859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95" name="角丸四角形"/>
          <p:cNvSpPr/>
          <p:nvPr/>
        </p:nvSpPr>
        <p:spPr>
          <a:xfrm rot="5400000">
            <a:off x="2393458" y="5648424"/>
            <a:ext cx="558801" cy="783035"/>
          </a:xfrm>
          <a:prstGeom prst="roundRect">
            <a:avLst>
              <a:gd name="adj" fmla="val 23050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00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96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31" name="接続の線"/>
          <p:cNvSpPr/>
          <p:nvPr/>
        </p:nvSpPr>
        <p:spPr>
          <a:xfrm>
            <a:off x="637735" y="5223996"/>
            <a:ext cx="4742965" cy="352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2" h="21600" fill="norm" stroke="1" extrusionOk="0">
                <a:moveTo>
                  <a:pt x="20412" y="21600"/>
                </a:moveTo>
                <a:cubicBezTo>
                  <a:pt x="5559" y="21196"/>
                  <a:pt x="-1188" y="13996"/>
                  <a:pt x="17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02" name="角丸四角形"/>
          <p:cNvSpPr/>
          <p:nvPr/>
        </p:nvSpPr>
        <p:spPr>
          <a:xfrm rot="5400000">
            <a:off x="5527109" y="80465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2" name="接続の線"/>
          <p:cNvSpPr/>
          <p:nvPr/>
        </p:nvSpPr>
        <p:spPr>
          <a:xfrm>
            <a:off x="7855336" y="4551612"/>
            <a:ext cx="4101411" cy="4196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600" fill="norm" stroke="1" extrusionOk="0">
                <a:moveTo>
                  <a:pt x="21399" y="0"/>
                </a:moveTo>
                <a:cubicBezTo>
                  <a:pt x="21600" y="14149"/>
                  <a:pt x="14467" y="21349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04" name="角丸四角形"/>
          <p:cNvSpPr/>
          <p:nvPr/>
        </p:nvSpPr>
        <p:spPr>
          <a:xfrm rot="5400000">
            <a:off x="6920496" y="8070001"/>
            <a:ext cx="539262" cy="133042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接続の線"/>
          <p:cNvSpPr/>
          <p:nvPr/>
        </p:nvSpPr>
        <p:spPr>
          <a:xfrm>
            <a:off x="439382" y="4414004"/>
            <a:ext cx="473166" cy="3502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77" h="21600" fill="norm" stroke="1" extrusionOk="0">
                <a:moveTo>
                  <a:pt x="7303" y="21600"/>
                </a:moveTo>
                <a:cubicBezTo>
                  <a:pt x="-4923" y="17192"/>
                  <a:pt x="-1798" y="9992"/>
                  <a:pt x="166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09" name="グループ"/>
          <p:cNvGrpSpPr/>
          <p:nvPr/>
        </p:nvGrpSpPr>
        <p:grpSpPr>
          <a:xfrm>
            <a:off x="382953" y="7692951"/>
            <a:ext cx="1393536" cy="1495192"/>
            <a:chOff x="0" y="0"/>
            <a:chExt cx="1393534" cy="1495190"/>
          </a:xfrm>
        </p:grpSpPr>
        <p:sp>
          <p:nvSpPr>
            <p:cNvPr id="406" name="四角形"/>
            <p:cNvSpPr/>
            <p:nvPr/>
          </p:nvSpPr>
          <p:spPr>
            <a:xfrm rot="8326879">
              <a:off x="1071384" y="961675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7" name="四角形"/>
            <p:cNvSpPr/>
            <p:nvPr/>
          </p:nvSpPr>
          <p:spPr>
            <a:xfrm rot="8326879">
              <a:off x="730223" y="750079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8" name="角丸四角形"/>
            <p:cNvSpPr/>
            <p:nvPr/>
          </p:nvSpPr>
          <p:spPr>
            <a:xfrm rot="8326879">
              <a:off x="220021" y="112596"/>
              <a:ext cx="690548" cy="927497"/>
            </a:xfrm>
            <a:prstGeom prst="roundRect">
              <a:avLst>
                <a:gd name="adj" fmla="val 20147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4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87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6" name="グループ"/>
          <p:cNvGrpSpPr/>
          <p:nvPr/>
        </p:nvGrpSpPr>
        <p:grpSpPr>
          <a:xfrm>
            <a:off x="9917230" y="2214200"/>
            <a:ext cx="2536584" cy="1893246"/>
            <a:chOff x="0" y="0"/>
            <a:chExt cx="2536583" cy="1893245"/>
          </a:xfrm>
        </p:grpSpPr>
        <p:sp>
          <p:nvSpPr>
            <p:cNvPr id="411" name="角丸四角形"/>
            <p:cNvSpPr/>
            <p:nvPr/>
          </p:nvSpPr>
          <p:spPr>
            <a:xfrm>
              <a:off x="0" y="0"/>
              <a:ext cx="2536584" cy="1893246"/>
            </a:xfrm>
            <a:prstGeom prst="roundRect">
              <a:avLst>
                <a:gd name="adj" fmla="val 15000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2" name="角丸四角形"/>
            <p:cNvSpPr/>
            <p:nvPr/>
          </p:nvSpPr>
          <p:spPr>
            <a:xfrm>
              <a:off x="16319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3" name="角丸四角形"/>
            <p:cNvSpPr/>
            <p:nvPr/>
          </p:nvSpPr>
          <p:spPr>
            <a:xfrm>
              <a:off x="641307" y="1476857"/>
              <a:ext cx="783035" cy="297855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円形"/>
            <p:cNvSpPr/>
            <p:nvPr/>
          </p:nvSpPr>
          <p:spPr>
            <a:xfrm>
              <a:off x="105498" y="1358732"/>
              <a:ext cx="454772" cy="45477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角丸四角形"/>
            <p:cNvSpPr/>
            <p:nvPr/>
          </p:nvSpPr>
          <p:spPr>
            <a:xfrm>
              <a:off x="277698" y="1416417"/>
              <a:ext cx="110372" cy="33940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1" name="グループ"/>
          <p:cNvGrpSpPr/>
          <p:nvPr/>
        </p:nvGrpSpPr>
        <p:grpSpPr>
          <a:xfrm>
            <a:off x="3060319" y="5753099"/>
            <a:ext cx="1290117" cy="1234705"/>
            <a:chOff x="0" y="0"/>
            <a:chExt cx="1290117" cy="1234703"/>
          </a:xfrm>
        </p:grpSpPr>
        <p:sp>
          <p:nvSpPr>
            <p:cNvPr id="417" name="角丸四角形"/>
            <p:cNvSpPr/>
            <p:nvPr/>
          </p:nvSpPr>
          <p:spPr>
            <a:xfrm rot="5400000">
              <a:off x="1924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8" name="角丸四角形"/>
            <p:cNvSpPr/>
            <p:nvPr/>
          </p:nvSpPr>
          <p:spPr>
            <a:xfrm rot="5400000">
              <a:off x="712068" y="-19249"/>
              <a:ext cx="558801" cy="597298"/>
            </a:xfrm>
            <a:prstGeom prst="roundRect">
              <a:avLst>
                <a:gd name="adj" fmla="val 23123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cxnSp>
          <p:nvCxnSpPr>
            <p:cNvPr id="419" name="接続の線"/>
            <p:cNvCxnSpPr>
              <a:stCxn id="418" idx="0"/>
              <a:endCxn id="417" idx="0"/>
            </p:cNvCxnSpPr>
            <p:nvPr/>
          </p:nvCxnSpPr>
          <p:spPr>
            <a:xfrm flipH="1">
              <a:off x="298648" y="279399"/>
              <a:ext cx="692821" cy="1"/>
            </a:xfrm>
            <a:prstGeom prst="straightConnector1">
              <a:avLst/>
            </a:prstGeom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</p:cxnSp>
        <p:sp>
          <p:nvSpPr>
            <p:cNvPr id="420" name="楕円"/>
            <p:cNvSpPr/>
            <p:nvPr/>
          </p:nvSpPr>
          <p:spPr>
            <a:xfrm>
              <a:off x="191405" y="747675"/>
              <a:ext cx="867107" cy="487029"/>
            </a:xfrm>
            <a:prstGeom prst="ellipse">
              <a:avLst/>
            </a:pr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2" name="線"/>
          <p:cNvSpPr/>
          <p:nvPr/>
        </p:nvSpPr>
        <p:spPr>
          <a:xfrm>
            <a:off x="9351328" y="382709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ON"/>
          <p:cNvSpPr txBox="1"/>
          <p:nvPr/>
        </p:nvSpPr>
        <p:spPr>
          <a:xfrm>
            <a:off x="9159824" y="38501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24" name="角丸四角形"/>
          <p:cNvSpPr/>
          <p:nvPr/>
        </p:nvSpPr>
        <p:spPr>
          <a:xfrm>
            <a:off x="10545837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5" name="角丸四角形"/>
          <p:cNvSpPr/>
          <p:nvPr/>
        </p:nvSpPr>
        <p:spPr>
          <a:xfrm>
            <a:off x="11563022" y="3762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6" name="②"/>
          <p:cNvSpPr txBox="1"/>
          <p:nvPr/>
        </p:nvSpPr>
        <p:spPr>
          <a:xfrm>
            <a:off x="6639819" y="7587352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27" name="①"/>
          <p:cNvSpPr txBox="1"/>
          <p:nvPr/>
        </p:nvSpPr>
        <p:spPr>
          <a:xfrm>
            <a:off x="9303963" y="306820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3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4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5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5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58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1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66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6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7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7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7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80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486" name="矢印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 泰介（ふくのたいすけ）…"/>
          <p:cNvSpPr txBox="1"/>
          <p:nvPr/>
        </p:nvSpPr>
        <p:spPr>
          <a:xfrm>
            <a:off x="2701790" y="1254746"/>
            <a:ext cx="6164429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発明者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ながいほうを…"/>
          <p:cNvSpPr txBox="1"/>
          <p:nvPr/>
        </p:nvSpPr>
        <p:spPr>
          <a:xfrm>
            <a:off x="523815" y="6809424"/>
            <a:ext cx="490728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うえから9ばんめ”OUT1”</a:t>
            </a:r>
          </a:p>
        </p:txBody>
      </p:sp>
      <p:sp>
        <p:nvSpPr>
          <p:cNvPr id="572" name="みじかいほうを…"/>
          <p:cNvSpPr txBox="1"/>
          <p:nvPr/>
        </p:nvSpPr>
        <p:spPr>
          <a:xfrm>
            <a:off x="1456885" y="3642675"/>
            <a:ext cx="304114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うえから8ばんめ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577" name="グループ"/>
          <p:cNvGrpSpPr/>
          <p:nvPr/>
        </p:nvGrpSpPr>
        <p:grpSpPr>
          <a:xfrm>
            <a:off x="1197827" y="5325649"/>
            <a:ext cx="3559257" cy="1413750"/>
            <a:chOff x="0" y="0"/>
            <a:chExt cx="3559256" cy="1413749"/>
          </a:xfrm>
        </p:grpSpPr>
        <p:pic>
          <p:nvPicPr>
            <p:cNvPr id="57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8" name="LEDをついかしよう"/>
          <p:cNvSpPr txBox="1"/>
          <p:nvPr/>
        </p:nvSpPr>
        <p:spPr>
          <a:xfrm>
            <a:off x="2134410" y="700298"/>
            <a:ext cx="829843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LEDをついかしよう</a:t>
            </a:r>
          </a:p>
        </p:txBody>
      </p:sp>
      <p:pic>
        <p:nvPicPr>
          <p:cNvPr id="57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582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58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5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58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588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5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593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597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59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6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610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6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1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618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619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20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621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4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5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26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27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630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1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632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633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634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635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6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8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9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640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ひかりセンサーをつなごう"/>
          <p:cNvSpPr txBox="1"/>
          <p:nvPr>
            <p:ph type="title"/>
          </p:nvPr>
        </p:nvSpPr>
        <p:spPr>
          <a:xfrm>
            <a:off x="132258" y="2447957"/>
            <a:ext cx="12740284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ブレッドボード"/>
          <p:cNvSpPr txBox="1"/>
          <p:nvPr>
            <p:ph type="title"/>
          </p:nvPr>
        </p:nvSpPr>
        <p:spPr>
          <a:xfrm>
            <a:off x="-612808" y="-244443"/>
            <a:ext cx="12740283" cy="4857686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ブレッドボード</a:t>
            </a:r>
          </a:p>
        </p:txBody>
      </p:sp>
      <p:sp>
        <p:nvSpPr>
          <p:cNvPr id="645" name="角丸四角形"/>
          <p:cNvSpPr/>
          <p:nvPr/>
        </p:nvSpPr>
        <p:spPr>
          <a:xfrm>
            <a:off x="9845094" y="1491865"/>
            <a:ext cx="1278317" cy="1348544"/>
          </a:xfrm>
          <a:prstGeom prst="roundRect">
            <a:avLst>
              <a:gd name="adj" fmla="val 1435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6" name="角丸四角形"/>
          <p:cNvSpPr/>
          <p:nvPr/>
        </p:nvSpPr>
        <p:spPr>
          <a:xfrm>
            <a:off x="10006172" y="1337443"/>
            <a:ext cx="956160" cy="1657388"/>
          </a:xfrm>
          <a:prstGeom prst="roundRect">
            <a:avLst>
              <a:gd name="adj" fmla="val 19192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7" name="楕円"/>
          <p:cNvSpPr/>
          <p:nvPr/>
        </p:nvSpPr>
        <p:spPr>
          <a:xfrm>
            <a:off x="9945054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8" name="楕円"/>
          <p:cNvSpPr/>
          <p:nvPr/>
        </p:nvSpPr>
        <p:spPr>
          <a:xfrm>
            <a:off x="10226681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9" name="楕円"/>
          <p:cNvSpPr/>
          <p:nvPr/>
        </p:nvSpPr>
        <p:spPr>
          <a:xfrm>
            <a:off x="10420860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0" name="楕円"/>
          <p:cNvSpPr/>
          <p:nvPr/>
        </p:nvSpPr>
        <p:spPr>
          <a:xfrm>
            <a:off x="10615039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1" name="楕円"/>
          <p:cNvSpPr/>
          <p:nvPr/>
        </p:nvSpPr>
        <p:spPr>
          <a:xfrm>
            <a:off x="10896666" y="1564609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2" name="楕円"/>
          <p:cNvSpPr/>
          <p:nvPr/>
        </p:nvSpPr>
        <p:spPr>
          <a:xfrm>
            <a:off x="9949807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3" name="楕円"/>
          <p:cNvSpPr/>
          <p:nvPr/>
        </p:nvSpPr>
        <p:spPr>
          <a:xfrm>
            <a:off x="10231434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4" name="楕円"/>
          <p:cNvSpPr/>
          <p:nvPr/>
        </p:nvSpPr>
        <p:spPr>
          <a:xfrm>
            <a:off x="10425614" y="1834963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5" name="楕円"/>
          <p:cNvSpPr/>
          <p:nvPr/>
        </p:nvSpPr>
        <p:spPr>
          <a:xfrm>
            <a:off x="10619792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6" name="楕円"/>
          <p:cNvSpPr/>
          <p:nvPr/>
        </p:nvSpPr>
        <p:spPr>
          <a:xfrm>
            <a:off x="10901419" y="1834963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7" name="楕円"/>
          <p:cNvSpPr/>
          <p:nvPr/>
        </p:nvSpPr>
        <p:spPr>
          <a:xfrm>
            <a:off x="9949807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楕円"/>
          <p:cNvSpPr/>
          <p:nvPr/>
        </p:nvSpPr>
        <p:spPr>
          <a:xfrm>
            <a:off x="10231434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9" name="楕円"/>
          <p:cNvSpPr/>
          <p:nvPr/>
        </p:nvSpPr>
        <p:spPr>
          <a:xfrm>
            <a:off x="10425614" y="2108977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0" name="楕円"/>
          <p:cNvSpPr/>
          <p:nvPr/>
        </p:nvSpPr>
        <p:spPr>
          <a:xfrm>
            <a:off x="10619792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1" name="楕円"/>
          <p:cNvSpPr/>
          <p:nvPr/>
        </p:nvSpPr>
        <p:spPr>
          <a:xfrm>
            <a:off x="10901419" y="2108977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2" name="楕円"/>
          <p:cNvSpPr/>
          <p:nvPr/>
        </p:nvSpPr>
        <p:spPr>
          <a:xfrm>
            <a:off x="9949807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3" name="楕円"/>
          <p:cNvSpPr/>
          <p:nvPr/>
        </p:nvSpPr>
        <p:spPr>
          <a:xfrm>
            <a:off x="10231434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4" name="楕円"/>
          <p:cNvSpPr/>
          <p:nvPr/>
        </p:nvSpPr>
        <p:spPr>
          <a:xfrm>
            <a:off x="10425614" y="2382991"/>
            <a:ext cx="126783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5" name="楕円"/>
          <p:cNvSpPr/>
          <p:nvPr/>
        </p:nvSpPr>
        <p:spPr>
          <a:xfrm>
            <a:off x="10619792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6" name="楕円"/>
          <p:cNvSpPr/>
          <p:nvPr/>
        </p:nvSpPr>
        <p:spPr>
          <a:xfrm>
            <a:off x="10901419" y="2382991"/>
            <a:ext cx="126784" cy="11432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7" name="楕円"/>
          <p:cNvSpPr/>
          <p:nvPr/>
        </p:nvSpPr>
        <p:spPr>
          <a:xfrm>
            <a:off x="9949807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8" name="楕円"/>
          <p:cNvSpPr/>
          <p:nvPr/>
        </p:nvSpPr>
        <p:spPr>
          <a:xfrm>
            <a:off x="10231434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9" name="楕円"/>
          <p:cNvSpPr/>
          <p:nvPr/>
        </p:nvSpPr>
        <p:spPr>
          <a:xfrm>
            <a:off x="10425614" y="2653345"/>
            <a:ext cx="126783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0" name="楕円"/>
          <p:cNvSpPr/>
          <p:nvPr/>
        </p:nvSpPr>
        <p:spPr>
          <a:xfrm>
            <a:off x="10619792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1" name="楕円"/>
          <p:cNvSpPr/>
          <p:nvPr/>
        </p:nvSpPr>
        <p:spPr>
          <a:xfrm>
            <a:off x="10901419" y="2653345"/>
            <a:ext cx="126784" cy="114319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2" name="線"/>
          <p:cNvSpPr/>
          <p:nvPr/>
        </p:nvSpPr>
        <p:spPr>
          <a:xfrm flipV="1">
            <a:off x="10149259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3" name="線"/>
          <p:cNvSpPr/>
          <p:nvPr/>
        </p:nvSpPr>
        <p:spPr>
          <a:xfrm flipV="1">
            <a:off x="10819245" y="1573819"/>
            <a:ext cx="1" cy="1184635"/>
          </a:xfrm>
          <a:prstGeom prst="line">
            <a:avLst/>
          </a:prstGeom>
          <a:ln w="25400">
            <a:solidFill>
              <a:schemeClr val="accent4">
                <a:hueOff val="46120"/>
                <a:satOff val="4178"/>
                <a:lumOff val="-167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74" name="1 2 3"/>
          <p:cNvSpPr txBox="1"/>
          <p:nvPr/>
        </p:nvSpPr>
        <p:spPr>
          <a:xfrm>
            <a:off x="10167468" y="2719592"/>
            <a:ext cx="633569" cy="31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/>
            </a:lvl1pPr>
          </a:lstStyle>
          <a:p>
            <a:pPr/>
            <a:r>
              <a:t>1 2 3</a:t>
            </a:r>
          </a:p>
        </p:txBody>
      </p:sp>
      <p:grpSp>
        <p:nvGrpSpPr>
          <p:cNvPr id="705" name="グループ"/>
          <p:cNvGrpSpPr/>
          <p:nvPr/>
        </p:nvGrpSpPr>
        <p:grpSpPr>
          <a:xfrm>
            <a:off x="1539294" y="4655386"/>
            <a:ext cx="2560212" cy="3392571"/>
            <a:chOff x="0" y="0"/>
            <a:chExt cx="2560211" cy="3392569"/>
          </a:xfrm>
        </p:grpSpPr>
        <p:sp>
          <p:nvSpPr>
            <p:cNvPr id="675" name="角丸四角形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6" name="角丸四角形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楕円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楕円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9" name="楕円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0" name="楕円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1" name="楕円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2" name="楕円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3" name="楕円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4" name="楕円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5" name="楕円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楕円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7" name="楕円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8" name="楕円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9" name="楕円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0" name="楕円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1" name="楕円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楕円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3" name="楕円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4" name="楕円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5" name="楕円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6" name="楕円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7" name="楕円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8" name="楕円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9" name="楕円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0" name="楕円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楕円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2" name="線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3" name="線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04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736" name="グループ"/>
          <p:cNvGrpSpPr/>
          <p:nvPr/>
        </p:nvGrpSpPr>
        <p:grpSpPr>
          <a:xfrm>
            <a:off x="8659760" y="4655386"/>
            <a:ext cx="2560213" cy="3392571"/>
            <a:chOff x="0" y="0"/>
            <a:chExt cx="2560211" cy="3392569"/>
          </a:xfrm>
        </p:grpSpPr>
        <p:sp>
          <p:nvSpPr>
            <p:cNvPr id="706" name="角丸四角形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7" name="角丸四角形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8" name="楕円"/>
            <p:cNvSpPr/>
            <p:nvPr/>
          </p:nvSpPr>
          <p:spPr>
            <a:xfrm>
              <a:off x="200200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楕円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楕円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楕円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楕円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3" name="楕円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4" name="楕円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楕円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6" name="楕円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楕円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8" name="楕円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楕円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楕円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楕円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2" name="楕円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3" name="楕円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4" name="楕円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5" name="楕円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6" name="楕円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7" name="楕円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8" name="楕円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9" name="楕円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0" name="楕円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1" name="楕円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楕円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3" name="線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34" name="線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35" name="1 2 3"/>
            <p:cNvSpPr txBox="1"/>
            <p:nvPr/>
          </p:nvSpPr>
          <p:spPr>
            <a:xfrm>
              <a:off x="645651" y="2768167"/>
              <a:ext cx="1268912" cy="6244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1 2 3</a:t>
              </a:r>
            </a:p>
          </p:txBody>
        </p:sp>
      </p:grpSp>
      <p:grpSp>
        <p:nvGrpSpPr>
          <p:cNvPr id="739" name="グループ"/>
          <p:cNvGrpSpPr/>
          <p:nvPr/>
        </p:nvGrpSpPr>
        <p:grpSpPr>
          <a:xfrm rot="10800000">
            <a:off x="3791295" y="5068476"/>
            <a:ext cx="1087976" cy="325769"/>
            <a:chOff x="0" y="0"/>
            <a:chExt cx="1087975" cy="325768"/>
          </a:xfrm>
        </p:grpSpPr>
        <p:sp>
          <p:nvSpPr>
            <p:cNvPr id="737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742" name="グループ"/>
          <p:cNvGrpSpPr/>
          <p:nvPr/>
        </p:nvGrpSpPr>
        <p:grpSpPr>
          <a:xfrm rot="10800000">
            <a:off x="3791295" y="6694076"/>
            <a:ext cx="1087976" cy="325769"/>
            <a:chOff x="0" y="0"/>
            <a:chExt cx="1087975" cy="325768"/>
          </a:xfrm>
        </p:grpSpPr>
        <p:sp>
          <p:nvSpPr>
            <p:cNvPr id="74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743" name="つながってる"/>
          <p:cNvSpPr txBox="1"/>
          <p:nvPr/>
        </p:nvSpPr>
        <p:spPr>
          <a:xfrm>
            <a:off x="4328583" y="5764760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つながってる</a:t>
            </a:r>
          </a:p>
        </p:txBody>
      </p:sp>
      <p:grpSp>
        <p:nvGrpSpPr>
          <p:cNvPr id="746" name="グループ"/>
          <p:cNvGrpSpPr/>
          <p:nvPr/>
        </p:nvGrpSpPr>
        <p:grpSpPr>
          <a:xfrm rot="16200000">
            <a:off x="8439494" y="7812716"/>
            <a:ext cx="1087977" cy="325769"/>
            <a:chOff x="0" y="0"/>
            <a:chExt cx="1087975" cy="325768"/>
          </a:xfrm>
        </p:grpSpPr>
        <p:sp>
          <p:nvSpPr>
            <p:cNvPr id="744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749" name="グループ"/>
          <p:cNvGrpSpPr/>
          <p:nvPr/>
        </p:nvGrpSpPr>
        <p:grpSpPr>
          <a:xfrm rot="16200000">
            <a:off x="9023694" y="7812716"/>
            <a:ext cx="1087977" cy="325769"/>
            <a:chOff x="0" y="0"/>
            <a:chExt cx="1087975" cy="325768"/>
          </a:xfrm>
        </p:grpSpPr>
        <p:sp>
          <p:nvSpPr>
            <p:cNvPr id="747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8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750" name="つながっていない"/>
          <p:cNvSpPr txBox="1"/>
          <p:nvPr/>
        </p:nvSpPr>
        <p:spPr>
          <a:xfrm>
            <a:off x="7893049" y="882265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つながっていない</a:t>
            </a:r>
          </a:p>
        </p:txBody>
      </p:sp>
      <p:sp>
        <p:nvSpPr>
          <p:cNvPr id="751" name="線"/>
          <p:cNvSpPr/>
          <p:nvPr/>
        </p:nvSpPr>
        <p:spPr>
          <a:xfrm flipV="1">
            <a:off x="18753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2" name="線"/>
          <p:cNvSpPr/>
          <p:nvPr/>
        </p:nvSpPr>
        <p:spPr>
          <a:xfrm flipV="1">
            <a:off x="2459566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3" name="線"/>
          <p:cNvSpPr/>
          <p:nvPr/>
        </p:nvSpPr>
        <p:spPr>
          <a:xfrm flipV="1">
            <a:off x="2819399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4" name="線"/>
          <p:cNvSpPr/>
          <p:nvPr/>
        </p:nvSpPr>
        <p:spPr>
          <a:xfrm flipV="1">
            <a:off x="3179233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5" name="線"/>
          <p:cNvSpPr/>
          <p:nvPr/>
        </p:nvSpPr>
        <p:spPr>
          <a:xfrm flipV="1">
            <a:off x="3766862" y="52511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6" name="線"/>
          <p:cNvSpPr/>
          <p:nvPr/>
        </p:nvSpPr>
        <p:spPr>
          <a:xfrm flipV="1">
            <a:off x="89941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7" name="線"/>
          <p:cNvSpPr/>
          <p:nvPr/>
        </p:nvSpPr>
        <p:spPr>
          <a:xfrm flipV="1">
            <a:off x="9578318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8" name="線"/>
          <p:cNvSpPr/>
          <p:nvPr/>
        </p:nvSpPr>
        <p:spPr>
          <a:xfrm flipV="1">
            <a:off x="9938152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59" name="線"/>
          <p:cNvSpPr/>
          <p:nvPr/>
        </p:nvSpPr>
        <p:spPr>
          <a:xfrm flipV="1">
            <a:off x="10297985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60" name="線"/>
          <p:cNvSpPr/>
          <p:nvPr/>
        </p:nvSpPr>
        <p:spPr>
          <a:xfrm flipV="1">
            <a:off x="10885614" y="5238470"/>
            <a:ext cx="1" cy="2201002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接続の線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792" name="グループ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763" name="角丸四角形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4" name="角丸四角形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5" name="楕円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6" name="楕円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楕円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楕円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楕円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楕円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楕円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楕円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楕円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楕円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楕円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楕円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楕円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楕円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楕円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楕円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楕円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楕円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楕円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楕円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5" name="楕円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6" name="楕円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楕円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楕円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楕円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線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791" name="線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7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795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796" name="NEW…"/>
          <p:cNvSpPr txBox="1"/>
          <p:nvPr/>
        </p:nvSpPr>
        <p:spPr>
          <a:xfrm>
            <a:off x="2585098" y="2265615"/>
            <a:ext cx="62103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A=ANA(2):?A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WAIT30:GOTO10</a:t>
            </a:r>
          </a:p>
        </p:txBody>
      </p:sp>
      <p:pic>
        <p:nvPicPr>
          <p:cNvPr id="7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3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接続の線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01" name="グループ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799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805" name="グループ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827" name="接続の線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28" name="接続の線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04" name="角丸四角形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9" name="接続の線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09" name="グループ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807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810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11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814" name="グループ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81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815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816" name="四角形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7" name="線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18" name="四角形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9" name="線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0" name="四角形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1" name="線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2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  <p:sp>
        <p:nvSpPr>
          <p:cNvPr id="823" name="線"/>
          <p:cNvSpPr/>
          <p:nvPr/>
        </p:nvSpPr>
        <p:spPr>
          <a:xfrm>
            <a:off x="1634066" y="4931830"/>
            <a:ext cx="1" cy="609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4" name="線"/>
          <p:cNvSpPr/>
          <p:nvPr/>
        </p:nvSpPr>
        <p:spPr>
          <a:xfrm flipH="1">
            <a:off x="1008624" y="4725142"/>
            <a:ext cx="1" cy="8162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接続の線"/>
          <p:cNvSpPr/>
          <p:nvPr/>
        </p:nvSpPr>
        <p:spPr>
          <a:xfrm>
            <a:off x="4074936" y="6476829"/>
            <a:ext cx="3975089" cy="82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3" y="20000"/>
                  <a:pt x="12233" y="12800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61" name="グループ"/>
          <p:cNvGrpSpPr/>
          <p:nvPr/>
        </p:nvGrpSpPr>
        <p:grpSpPr>
          <a:xfrm>
            <a:off x="740126" y="5095652"/>
            <a:ext cx="2560213" cy="3319417"/>
            <a:chOff x="0" y="0"/>
            <a:chExt cx="2560211" cy="3319415"/>
          </a:xfrm>
        </p:grpSpPr>
        <p:sp>
          <p:nvSpPr>
            <p:cNvPr id="832" name="角丸四角形"/>
            <p:cNvSpPr/>
            <p:nvPr/>
          </p:nvSpPr>
          <p:spPr>
            <a:xfrm>
              <a:off x="0" y="309275"/>
              <a:ext cx="2560212" cy="2700866"/>
            </a:xfrm>
            <a:prstGeom prst="roundRect">
              <a:avLst>
                <a:gd name="adj" fmla="val 14355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3" name="角丸四角形"/>
            <p:cNvSpPr/>
            <p:nvPr/>
          </p:nvSpPr>
          <p:spPr>
            <a:xfrm>
              <a:off x="322607" y="0"/>
              <a:ext cx="1914997" cy="3319416"/>
            </a:xfrm>
            <a:prstGeom prst="roundRect">
              <a:avLst>
                <a:gd name="adj" fmla="val 19192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4" name="楕円"/>
            <p:cNvSpPr/>
            <p:nvPr/>
          </p:nvSpPr>
          <p:spPr>
            <a:xfrm>
              <a:off x="20020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楕円"/>
            <p:cNvSpPr/>
            <p:nvPr/>
          </p:nvSpPr>
          <p:spPr>
            <a:xfrm>
              <a:off x="764242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楕円"/>
            <p:cNvSpPr/>
            <p:nvPr/>
          </p:nvSpPr>
          <p:spPr>
            <a:xfrm>
              <a:off x="1153145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楕円"/>
            <p:cNvSpPr/>
            <p:nvPr/>
          </p:nvSpPr>
          <p:spPr>
            <a:xfrm>
              <a:off x="1542048" y="454968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8" name="楕円"/>
            <p:cNvSpPr/>
            <p:nvPr/>
          </p:nvSpPr>
          <p:spPr>
            <a:xfrm>
              <a:off x="2106090" y="454968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9" name="楕円"/>
            <p:cNvSpPr/>
            <p:nvPr/>
          </p:nvSpPr>
          <p:spPr>
            <a:xfrm>
              <a:off x="209720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楕円"/>
            <p:cNvSpPr/>
            <p:nvPr/>
          </p:nvSpPr>
          <p:spPr>
            <a:xfrm>
              <a:off x="773763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楕円"/>
            <p:cNvSpPr/>
            <p:nvPr/>
          </p:nvSpPr>
          <p:spPr>
            <a:xfrm>
              <a:off x="1162665" y="996433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楕円"/>
            <p:cNvSpPr/>
            <p:nvPr/>
          </p:nvSpPr>
          <p:spPr>
            <a:xfrm>
              <a:off x="1551567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楕円"/>
            <p:cNvSpPr/>
            <p:nvPr/>
          </p:nvSpPr>
          <p:spPr>
            <a:xfrm>
              <a:off x="2115610" y="996433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楕円"/>
            <p:cNvSpPr/>
            <p:nvPr/>
          </p:nvSpPr>
          <p:spPr>
            <a:xfrm>
              <a:off x="209720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楕円"/>
            <p:cNvSpPr/>
            <p:nvPr/>
          </p:nvSpPr>
          <p:spPr>
            <a:xfrm>
              <a:off x="773763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楕円"/>
            <p:cNvSpPr/>
            <p:nvPr/>
          </p:nvSpPr>
          <p:spPr>
            <a:xfrm>
              <a:off x="1162665" y="154522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楕円"/>
            <p:cNvSpPr/>
            <p:nvPr/>
          </p:nvSpPr>
          <p:spPr>
            <a:xfrm>
              <a:off x="1551567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楕円"/>
            <p:cNvSpPr/>
            <p:nvPr/>
          </p:nvSpPr>
          <p:spPr>
            <a:xfrm>
              <a:off x="2115610" y="154522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楕円"/>
            <p:cNvSpPr/>
            <p:nvPr/>
          </p:nvSpPr>
          <p:spPr>
            <a:xfrm>
              <a:off x="209720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楕円"/>
            <p:cNvSpPr/>
            <p:nvPr/>
          </p:nvSpPr>
          <p:spPr>
            <a:xfrm>
              <a:off x="773763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楕円"/>
            <p:cNvSpPr/>
            <p:nvPr/>
          </p:nvSpPr>
          <p:spPr>
            <a:xfrm>
              <a:off x="1162665" y="2094024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楕円"/>
            <p:cNvSpPr/>
            <p:nvPr/>
          </p:nvSpPr>
          <p:spPr>
            <a:xfrm>
              <a:off x="1551567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3" name="楕円"/>
            <p:cNvSpPr/>
            <p:nvPr/>
          </p:nvSpPr>
          <p:spPr>
            <a:xfrm>
              <a:off x="2115610" y="2094024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4" name="楕円"/>
            <p:cNvSpPr/>
            <p:nvPr/>
          </p:nvSpPr>
          <p:spPr>
            <a:xfrm>
              <a:off x="209720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楕円"/>
            <p:cNvSpPr/>
            <p:nvPr/>
          </p:nvSpPr>
          <p:spPr>
            <a:xfrm>
              <a:off x="773763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楕円"/>
            <p:cNvSpPr/>
            <p:nvPr/>
          </p:nvSpPr>
          <p:spPr>
            <a:xfrm>
              <a:off x="1162665" y="2635489"/>
              <a:ext cx="253921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楕円"/>
            <p:cNvSpPr/>
            <p:nvPr/>
          </p:nvSpPr>
          <p:spPr>
            <a:xfrm>
              <a:off x="1551567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楕円"/>
            <p:cNvSpPr/>
            <p:nvPr/>
          </p:nvSpPr>
          <p:spPr>
            <a:xfrm>
              <a:off x="2115610" y="2635489"/>
              <a:ext cx="253922" cy="228958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線"/>
            <p:cNvSpPr/>
            <p:nvPr/>
          </p:nvSpPr>
          <p:spPr>
            <a:xfrm flipV="1">
              <a:off x="609182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60" name="線"/>
            <p:cNvSpPr/>
            <p:nvPr/>
          </p:nvSpPr>
          <p:spPr>
            <a:xfrm flipV="1">
              <a:off x="1951030" y="473413"/>
              <a:ext cx="1" cy="2372588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46120"/>
                  <a:satOff val="4178"/>
                  <a:lumOff val="-167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0699" y="3990750"/>
            <a:ext cx="5890935" cy="52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?ANA(2)"/>
          <p:cNvSpPr txBox="1"/>
          <p:nvPr/>
        </p:nvSpPr>
        <p:spPr>
          <a:xfrm>
            <a:off x="1429682" y="705579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?ANA(2)</a:t>
            </a:r>
          </a:p>
        </p:txBody>
      </p:sp>
      <p:sp>
        <p:nvSpPr>
          <p:cNvPr id="864" name="あかるいほどちいさい"/>
          <p:cNvSpPr txBox="1"/>
          <p:nvPr/>
        </p:nvSpPr>
        <p:spPr>
          <a:xfrm>
            <a:off x="5569597" y="730979"/>
            <a:ext cx="4686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あかるいほどちいさい</a:t>
            </a:r>
          </a:p>
        </p:txBody>
      </p:sp>
      <p:sp>
        <p:nvSpPr>
          <p:cNvPr id="865" name="10 A=ANA(2):?A…"/>
          <p:cNvSpPr txBox="1"/>
          <p:nvPr/>
        </p:nvSpPr>
        <p:spPr>
          <a:xfrm>
            <a:off x="2585098" y="2075115"/>
            <a:ext cx="10020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IF A&gt;500 LED1 ELSE LED0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WAIT30:GOTO10 </a:t>
            </a:r>
          </a:p>
        </p:txBody>
      </p:sp>
      <p:sp>
        <p:nvSpPr>
          <p:cNvPr id="895" name="接続の線"/>
          <p:cNvSpPr/>
          <p:nvPr/>
        </p:nvSpPr>
        <p:spPr>
          <a:xfrm>
            <a:off x="1197857" y="6885374"/>
            <a:ext cx="6843698" cy="250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01" fill="norm" stroke="1" extrusionOk="0">
                <a:moveTo>
                  <a:pt x="0" y="14949"/>
                </a:moveTo>
                <a:cubicBezTo>
                  <a:pt x="1554" y="21600"/>
                  <a:pt x="8754" y="16617"/>
                  <a:pt x="21600" y="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69" name="グループ"/>
          <p:cNvGrpSpPr/>
          <p:nvPr/>
        </p:nvGrpSpPr>
        <p:grpSpPr>
          <a:xfrm rot="16200000">
            <a:off x="553537" y="8279975"/>
            <a:ext cx="1087976" cy="325769"/>
            <a:chOff x="0" y="0"/>
            <a:chExt cx="1087975" cy="325768"/>
          </a:xfrm>
        </p:grpSpPr>
        <p:sp>
          <p:nvSpPr>
            <p:cNvPr id="867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8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873" name="グループ"/>
          <p:cNvGrpSpPr/>
          <p:nvPr/>
        </p:nvGrpSpPr>
        <p:grpSpPr>
          <a:xfrm>
            <a:off x="1640482" y="7882742"/>
            <a:ext cx="1335387" cy="945039"/>
            <a:chOff x="0" y="0"/>
            <a:chExt cx="1335386" cy="945038"/>
          </a:xfrm>
        </p:grpSpPr>
        <p:sp>
          <p:nvSpPr>
            <p:cNvPr id="896" name="接続の線"/>
            <p:cNvSpPr/>
            <p:nvPr/>
          </p:nvSpPr>
          <p:spPr>
            <a:xfrm>
              <a:off x="846666" y="0"/>
              <a:ext cx="488721" cy="85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19773" y="0"/>
                  </a:moveTo>
                  <a:cubicBezTo>
                    <a:pt x="21600" y="15123"/>
                    <a:pt x="15009" y="21600"/>
                    <a:pt x="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97" name="接続の線"/>
            <p:cNvSpPr/>
            <p:nvPr/>
          </p:nvSpPr>
          <p:spPr>
            <a:xfrm>
              <a:off x="-1" y="0"/>
              <a:ext cx="488721" cy="85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70" h="19839" fill="norm" stroke="1" extrusionOk="0">
                  <a:moveTo>
                    <a:pt x="297" y="0"/>
                  </a:moveTo>
                  <a:cubicBezTo>
                    <a:pt x="-1530" y="15123"/>
                    <a:pt x="5061" y="21600"/>
                    <a:pt x="20070" y="19431"/>
                  </a:cubicBezTo>
                </a:path>
              </a:pathLst>
            </a:cu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72" name="角丸四角形"/>
            <p:cNvSpPr/>
            <p:nvPr/>
          </p:nvSpPr>
          <p:spPr>
            <a:xfrm>
              <a:off x="95184" y="517074"/>
              <a:ext cx="1159460" cy="427965"/>
            </a:xfrm>
            <a:prstGeom prst="roundRect">
              <a:avLst>
                <a:gd name="adj" fmla="val 30928"/>
              </a:avLst>
            </a:prstGeom>
            <a:solidFill>
              <a:schemeClr val="accent3">
                <a:hueOff val="-546623"/>
                <a:satOff val="7767"/>
                <a:lumOff val="-1451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8" name="接続の線"/>
          <p:cNvSpPr/>
          <p:nvPr/>
        </p:nvSpPr>
        <p:spPr>
          <a:xfrm>
            <a:off x="2639628" y="5448935"/>
            <a:ext cx="5401950" cy="74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4" fill="norm" stroke="1" extrusionOk="0">
                <a:moveTo>
                  <a:pt x="0" y="21410"/>
                </a:moveTo>
                <a:cubicBezTo>
                  <a:pt x="9186" y="21600"/>
                  <a:pt x="16386" y="14463"/>
                  <a:pt x="21600" y="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77" name="グループ"/>
          <p:cNvGrpSpPr/>
          <p:nvPr/>
        </p:nvGrpSpPr>
        <p:grpSpPr>
          <a:xfrm rot="10800000">
            <a:off x="1640761" y="6033676"/>
            <a:ext cx="1087976" cy="325769"/>
            <a:chOff x="0" y="0"/>
            <a:chExt cx="1087975" cy="325768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878" name="GND"/>
          <p:cNvSpPr txBox="1"/>
          <p:nvPr/>
        </p:nvSpPr>
        <p:spPr>
          <a:xfrm>
            <a:off x="7312444" y="7278970"/>
            <a:ext cx="12006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79" name="IN2"/>
          <p:cNvSpPr txBox="1"/>
          <p:nvPr/>
        </p:nvSpPr>
        <p:spPr>
          <a:xfrm>
            <a:off x="6893551" y="4800108"/>
            <a:ext cx="108036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grpSp>
        <p:nvGrpSpPr>
          <p:cNvPr id="882" name="グループ"/>
          <p:cNvGrpSpPr/>
          <p:nvPr/>
        </p:nvGrpSpPr>
        <p:grpSpPr>
          <a:xfrm rot="10800000">
            <a:off x="2986961" y="7151276"/>
            <a:ext cx="1087976" cy="325769"/>
            <a:chOff x="0" y="0"/>
            <a:chExt cx="1087975" cy="325768"/>
          </a:xfrm>
        </p:grpSpPr>
        <p:sp>
          <p:nvSpPr>
            <p:cNvPr id="88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線"/>
            <p:cNvSpPr/>
            <p:nvPr/>
          </p:nvSpPr>
          <p:spPr>
            <a:xfrm>
              <a:off x="449262" y="162884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883" name="3.3V"/>
          <p:cNvSpPr txBox="1"/>
          <p:nvPr/>
        </p:nvSpPr>
        <p:spPr>
          <a:xfrm>
            <a:off x="6669462" y="5917160"/>
            <a:ext cx="12851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3.3V</a:t>
            </a:r>
          </a:p>
        </p:txBody>
      </p:sp>
      <p:sp>
        <p:nvSpPr>
          <p:cNvPr id="884" name="四角形"/>
          <p:cNvSpPr/>
          <p:nvPr/>
        </p:nvSpPr>
        <p:spPr>
          <a:xfrm flipH="1" rot="10800000">
            <a:off x="8041561" y="6592476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5" name="線"/>
          <p:cNvSpPr/>
          <p:nvPr/>
        </p:nvSpPr>
        <p:spPr>
          <a:xfrm>
            <a:off x="8490824" y="6755360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86" name="四角形"/>
          <p:cNvSpPr/>
          <p:nvPr/>
        </p:nvSpPr>
        <p:spPr>
          <a:xfrm flipH="1" rot="10800000">
            <a:off x="8050028" y="62492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7" name="線"/>
          <p:cNvSpPr/>
          <p:nvPr/>
        </p:nvSpPr>
        <p:spPr>
          <a:xfrm>
            <a:off x="8499291" y="6412113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88" name="四角形"/>
          <p:cNvSpPr/>
          <p:nvPr/>
        </p:nvSpPr>
        <p:spPr>
          <a:xfrm flipH="1" rot="10800000">
            <a:off x="8041561" y="5194693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9" name="線"/>
          <p:cNvSpPr/>
          <p:nvPr/>
        </p:nvSpPr>
        <p:spPr>
          <a:xfrm>
            <a:off x="8490824" y="535757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90" name="10kオーム"/>
          <p:cNvSpPr txBox="1"/>
          <p:nvPr/>
        </p:nvSpPr>
        <p:spPr>
          <a:xfrm>
            <a:off x="2982391" y="7948861"/>
            <a:ext cx="233355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10kオーム</a:t>
            </a:r>
          </a:p>
        </p:txBody>
      </p:sp>
      <p:pic>
        <p:nvPicPr>
          <p:cNvPr id="8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324" y="2561166"/>
            <a:ext cx="1346201" cy="243840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線"/>
          <p:cNvSpPr/>
          <p:nvPr/>
        </p:nvSpPr>
        <p:spPr>
          <a:xfrm>
            <a:off x="1634066" y="4931830"/>
            <a:ext cx="1" cy="609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93" name="線"/>
          <p:cNvSpPr/>
          <p:nvPr/>
        </p:nvSpPr>
        <p:spPr>
          <a:xfrm flipH="1">
            <a:off x="1008624" y="4725142"/>
            <a:ext cx="1" cy="8162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902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2,80:WAIT30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2,200:WAIT30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-40〜125℃ ±4℃…"/>
          <p:cNvSpPr txBox="1"/>
          <p:nvPr/>
        </p:nvSpPr>
        <p:spPr>
          <a:xfrm>
            <a:off x="1152470" y="8383815"/>
            <a:ext cx="39442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9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-40〜105℃ ±0.5℃…"/>
          <p:cNvSpPr txBox="1"/>
          <p:nvPr/>
        </p:nvSpPr>
        <p:spPr>
          <a:xfrm>
            <a:off x="7509844" y="8383815"/>
            <a:ext cx="439323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11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20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14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6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21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2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7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8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9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30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31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32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33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34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rPr>
                <a:solidFill>
                  <a:schemeClr val="accent5"/>
                </a:solidFill>
              </a:rPr>
              <a:t>もっと</a:t>
            </a:r>
            <a:r>
              <a:t>なかよくなろう！</a:t>
            </a:r>
          </a:p>
        </p:txBody>
      </p:sp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937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46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40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1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2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5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52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47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0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1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5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5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5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5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58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5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6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963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9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72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66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8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78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73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4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5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6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7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8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8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8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8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84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8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8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9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9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9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10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005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00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0" name="グループ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100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013" name="Aさんジャンパーせん、３つとりだそう"/>
          <p:cNvSpPr txBox="1"/>
          <p:nvPr/>
        </p:nvSpPr>
        <p:spPr>
          <a:xfrm>
            <a:off x="790892" y="75210"/>
            <a:ext cx="11423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Aさんジャンパーせん、３つとりだそう</a:t>
            </a:r>
          </a:p>
        </p:txBody>
      </p:sp>
      <p:sp>
        <p:nvSpPr>
          <p:cNvPr id="1014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15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18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016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7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3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0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023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021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24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5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04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8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02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030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31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34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03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4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7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047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1048" name="線"/>
          <p:cNvSpPr/>
          <p:nvPr/>
        </p:nvSpPr>
        <p:spPr>
          <a:xfrm>
            <a:off x="9658156" y="5325331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49" name="四角形"/>
          <p:cNvSpPr/>
          <p:nvPr/>
        </p:nvSpPr>
        <p:spPr>
          <a:xfrm>
            <a:off x="9178124" y="5142487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2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105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7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4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057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1055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6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58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1059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061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080" name="接続の線"/>
          <p:cNvSpPr/>
          <p:nvPr/>
        </p:nvSpPr>
        <p:spPr>
          <a:xfrm>
            <a:off x="6292890" y="4464204"/>
            <a:ext cx="2885197" cy="832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8" y="12323"/>
                  <a:pt x="7258" y="19523"/>
                  <a:pt x="2160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4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065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1066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1067" name="OUT1"/>
          <p:cNvSpPr txBox="1"/>
          <p:nvPr/>
        </p:nvSpPr>
        <p:spPr>
          <a:xfrm>
            <a:off x="8705389" y="5612666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sp>
        <p:nvSpPr>
          <p:cNvPr id="1068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69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2" name="グループ"/>
          <p:cNvGrpSpPr/>
          <p:nvPr/>
        </p:nvGrpSpPr>
        <p:grpSpPr>
          <a:xfrm rot="10878162">
            <a:off x="2628575" y="5091687"/>
            <a:ext cx="1087977" cy="325769"/>
            <a:chOff x="0" y="0"/>
            <a:chExt cx="1087975" cy="325768"/>
          </a:xfrm>
        </p:grpSpPr>
        <p:sp>
          <p:nvSpPr>
            <p:cNvPr id="1070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1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08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3" name="接続の線"/>
          <p:cNvSpPr/>
          <p:nvPr/>
        </p:nvSpPr>
        <p:spPr>
          <a:xfrm>
            <a:off x="3779850" y="3588073"/>
            <a:ext cx="2607024" cy="1721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40" fill="norm" stroke="1" extrusionOk="0">
                <a:moveTo>
                  <a:pt x="21600" y="0"/>
                </a:moveTo>
                <a:cubicBezTo>
                  <a:pt x="15788" y="15174"/>
                  <a:pt x="8588" y="21600"/>
                  <a:pt x="0" y="19277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75" name="OUT1"/>
          <p:cNvSpPr txBox="1"/>
          <p:nvPr/>
        </p:nvSpPr>
        <p:spPr>
          <a:xfrm>
            <a:off x="3237838" y="6121705"/>
            <a:ext cx="142417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OUT1</a:t>
            </a:r>
          </a:p>
        </p:txBody>
      </p:sp>
      <p:pic>
        <p:nvPicPr>
          <p:cNvPr id="10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078" name="1 ?IN(1):OUT1,BTN()…"/>
          <p:cNvSpPr txBox="1"/>
          <p:nvPr/>
        </p:nvSpPr>
        <p:spPr>
          <a:xfrm>
            <a:off x="1887537" y="8336812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WAIT10:GOTO1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1 ?IN(1):OUT1,BTN():CONT…"/>
          <p:cNvSpPr txBox="1"/>
          <p:nvPr/>
        </p:nvSpPr>
        <p:spPr>
          <a:xfrm>
            <a:off x="363537" y="2127617"/>
            <a:ext cx="1271885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?IN(1):OUT1,BTN():CONT</a:t>
            </a:r>
          </a:p>
          <a:p>
            <a:pPr algn="l">
              <a:lnSpc>
                <a:spcPct val="150000"/>
              </a:lnSpc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086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10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489" y="3709039"/>
            <a:ext cx="4977125" cy="302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矢印"/>
          <p:cNvSpPr/>
          <p:nvPr/>
        </p:nvSpPr>
        <p:spPr>
          <a:xfrm>
            <a:off x="5938341" y="4902200"/>
            <a:ext cx="28722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093" name="グループ"/>
          <p:cNvGrpSpPr/>
          <p:nvPr/>
        </p:nvGrpSpPr>
        <p:grpSpPr>
          <a:xfrm>
            <a:off x="12212022" y="2182762"/>
            <a:ext cx="417155" cy="433534"/>
            <a:chOff x="0" y="0"/>
            <a:chExt cx="417153" cy="433533"/>
          </a:xfrm>
        </p:grpSpPr>
        <p:sp>
          <p:nvSpPr>
            <p:cNvPr id="109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10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286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10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10 A=ANA(2):?A…"/>
          <p:cNvSpPr txBox="1"/>
          <p:nvPr/>
        </p:nvSpPr>
        <p:spPr>
          <a:xfrm>
            <a:off x="142974" y="2468033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A=ANA(2):?A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IF A&gt;500 LED1</a:t>
            </a:r>
            <a:r>
              <a:rPr>
                <a:solidFill>
                  <a:schemeClr val="accent5"/>
                </a:solidFill>
              </a:rPr>
              <a:t>:IOT.OUT1:WAIT180</a:t>
            </a:r>
            <a:r>
              <a:t> ELSE LED0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WAIT30:GOTO10 </a:t>
            </a:r>
          </a:p>
        </p:txBody>
      </p:sp>
      <p:sp>
        <p:nvSpPr>
          <p:cNvPr id="1117" name="くらくなったら 通知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くらくなったら　通知！</a:t>
            </a:r>
          </a:p>
        </p:txBody>
      </p:sp>
      <p:sp>
        <p:nvSpPr>
          <p:cNvPr id="1118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119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10 A=ANA(2):?A…"/>
          <p:cNvSpPr txBox="1"/>
          <p:nvPr/>
        </p:nvSpPr>
        <p:spPr>
          <a:xfrm>
            <a:off x="142974" y="2277533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A=ANA(2):?A</a:t>
            </a:r>
          </a:p>
          <a:p>
            <a:pPr algn="l">
              <a:defRPr sz="30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 IOT.OUT A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IF A&gt;500 LED1:IOT.OUT1:WAIT180 ELSE LED0</a:t>
            </a:r>
          </a:p>
          <a:p>
            <a:pPr algn="l"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WAIT30:GOTO10 </a:t>
            </a:r>
          </a:p>
        </p:txBody>
      </p:sp>
      <p:sp>
        <p:nvSpPr>
          <p:cNvPr id="1123" name="IoTセンサー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IoTセンサー</a:t>
            </a:r>
          </a:p>
        </p:txBody>
      </p:sp>
      <p:sp>
        <p:nvSpPr>
          <p:cNvPr id="1124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125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NEW…"/>
          <p:cNvSpPr txBox="1"/>
          <p:nvPr/>
        </p:nvSpPr>
        <p:spPr>
          <a:xfrm>
            <a:off x="282674" y="1852558"/>
            <a:ext cx="12718852" cy="282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?N:LED N-1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9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130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131" name="1. 上記コードを打ってRUN…"/>
          <p:cNvSpPr txBox="1"/>
          <p:nvPr/>
        </p:nvSpPr>
        <p:spPr>
          <a:xfrm>
            <a:off x="5938653" y="5182115"/>
            <a:ext cx="680466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10 N=IOT.IN()…"/>
          <p:cNvSpPr txBox="1"/>
          <p:nvPr/>
        </p:nvSpPr>
        <p:spPr>
          <a:xfrm>
            <a:off x="282674" y="2416438"/>
            <a:ext cx="12718852" cy="16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?N:LED N-1</a:t>
            </a:r>
            <a:r>
              <a:rPr>
                <a:solidFill>
                  <a:schemeClr val="accent5"/>
                </a:solidFill>
              </a:rPr>
              <a:t>:BEEP N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  <p:sp>
        <p:nvSpPr>
          <p:cNvPr id="1135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136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137" name="1. 上記コードを打ってRUN…"/>
          <p:cNvSpPr txBox="1"/>
          <p:nvPr/>
        </p:nvSpPr>
        <p:spPr>
          <a:xfrm>
            <a:off x="5938653" y="5182115"/>
            <a:ext cx="680466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スマホで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スマホでサーボをうごかす</a:t>
            </a:r>
          </a:p>
        </p:txBody>
      </p:sp>
      <p:sp>
        <p:nvSpPr>
          <p:cNvPr id="1141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</a:t>
            </a:r>
            <a:r>
              <a:rPr>
                <a:solidFill>
                  <a:schemeClr val="accent5"/>
                </a:solidFill>
              </a:rPr>
              <a:t>PWM 2,80+N*30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46619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10 N=IOT.IN()…"/>
          <p:cNvSpPr txBox="1"/>
          <p:nvPr/>
        </p:nvSpPr>
        <p:spPr>
          <a:xfrm>
            <a:off x="282674" y="2338968"/>
            <a:ext cx="12718852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?N:LED N-1:BEEP N</a:t>
            </a:r>
          </a:p>
          <a:p>
            <a:pPr algn="l">
              <a:lnSpc>
                <a:spcPct val="120000"/>
              </a:lnSpc>
              <a:defRPr sz="3000">
                <a:solidFill>
                  <a:schemeClr val="accent5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IF ANA(2)&gt;500 IOT.OUT1:WAIT60</a:t>
            </a:r>
          </a:p>
          <a:p>
            <a:pPr algn="l">
              <a:lnSpc>
                <a:spcPct val="120000"/>
              </a:lnSpc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  <p:sp>
        <p:nvSpPr>
          <p:cNvPr id="1145" name="ドロボーセンサー＆けいこく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ドロボーセンサー＆けいこく</a:t>
            </a:r>
          </a:p>
        </p:txBody>
      </p:sp>
      <p:sp>
        <p:nvSpPr>
          <p:cNvPr id="1146" name="https://sabae.cc/sakura/"/>
          <p:cNvSpPr txBox="1"/>
          <p:nvPr/>
        </p:nvSpPr>
        <p:spPr>
          <a:xfrm>
            <a:off x="450221" y="91365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147" name="1. 暗くなったらスマホへ連絡…"/>
          <p:cNvSpPr txBox="1"/>
          <p:nvPr/>
        </p:nvSpPr>
        <p:spPr>
          <a:xfrm>
            <a:off x="5396786" y="6325115"/>
            <a:ext cx="73279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暗くなったらスマホへ連絡</a:t>
            </a:r>
          </a:p>
          <a:p>
            <a:pPr algn="l">
              <a:defRPr sz="4000"/>
            </a:pPr>
            <a:r>
              <a:t>2. スマホから威嚇音を鳴らせる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11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153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154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155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156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157" name="線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58" name="線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59" name="線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60" name="線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161" name="課題からスタート…"/>
          <p:cNvSpPr txBox="1"/>
          <p:nvPr/>
        </p:nvSpPr>
        <p:spPr>
          <a:xfrm>
            <a:off x="150469" y="319415"/>
            <a:ext cx="7369811" cy="238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1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65" name="表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66" name="線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291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292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293" name="ネットにつながる IchigoJam IoT…"/>
          <p:cNvSpPr txBox="1"/>
          <p:nvPr/>
        </p:nvSpPr>
        <p:spPr>
          <a:xfrm>
            <a:off x="962660" y="483524"/>
            <a:ext cx="1107948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IchigoSoda </a:t>
            </a:r>
            <a:r>
              <a:rPr>
                <a:solidFill>
                  <a:schemeClr val="accent5"/>
                </a:solidFill>
              </a:rPr>
              <a:t>つうしん代60円/月！</a:t>
            </a:r>
          </a:p>
        </p:txBody>
      </p:sp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1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70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171" name="矢印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矢印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1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179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184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1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202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20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00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2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21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14" name="表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自分で学べる＝さいきょ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自分で学べる＝さいきょう</a:t>
            </a:r>
          </a:p>
        </p:txBody>
      </p:sp>
      <p:pic>
        <p:nvPicPr>
          <p:cNvPr id="12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221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222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226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227" name="四角形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" name="表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230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BASICで基礎を学んで</a:t>
            </a:r>
          </a:p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接続の線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235" name="グループ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233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4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38" name="グループ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236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7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76" name="接続の線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2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277" name="接続の線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246" name="グループ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243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4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5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47" name="四角形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8" name="四角形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3" name="グループ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249" name="四角形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0" name="四角形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角丸四角形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角丸四角形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7" name="グループ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255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6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61" name="グループ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258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68" name="グループ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262" name="円形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3" name="円形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4" name="円形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5" name="円形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6" name="円形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7" name="円形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69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270" name="1. サンワサプライ 有線USBキーボード…"/>
          <p:cNvSpPr txBox="1"/>
          <p:nvPr/>
        </p:nvSpPr>
        <p:spPr>
          <a:xfrm>
            <a:off x="4042293" y="1261594"/>
            <a:ext cx="550529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667</a:t>
            </a:r>
            <a:r>
              <a:t>円</a:t>
            </a:r>
          </a:p>
        </p:txBody>
      </p:sp>
      <p:sp>
        <p:nvSpPr>
          <p:cNvPr id="1271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272" name="4. コンポジットケーブル…"/>
          <p:cNvSpPr txBox="1"/>
          <p:nvPr/>
        </p:nvSpPr>
        <p:spPr>
          <a:xfrm>
            <a:off x="201271" y="8097598"/>
            <a:ext cx="381122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273" name="3. microUSBケーブル…"/>
          <p:cNvSpPr txBox="1"/>
          <p:nvPr/>
        </p:nvSpPr>
        <p:spPr>
          <a:xfrm>
            <a:off x="9193145" y="8421697"/>
            <a:ext cx="373075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110</a:t>
            </a:r>
            <a:r>
              <a:t>円</a:t>
            </a:r>
          </a:p>
        </p:txBody>
      </p:sp>
      <p:sp>
        <p:nvSpPr>
          <p:cNvPr id="1274" name="2. USB ACアダプター…"/>
          <p:cNvSpPr txBox="1"/>
          <p:nvPr/>
        </p:nvSpPr>
        <p:spPr>
          <a:xfrm>
            <a:off x="9599850" y="2710879"/>
            <a:ext cx="3196744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</a:t>
            </a:r>
            <a:r>
              <a:rPr sz="3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330</a:t>
            </a:r>
            <a:r>
              <a:t>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659" y="-8467"/>
            <a:ext cx="15678118" cy="5383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5824339"/>
            <a:ext cx="4822419" cy="367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81" name="無線LAN接続ボード…"/>
          <p:cNvSpPr txBox="1"/>
          <p:nvPr/>
        </p:nvSpPr>
        <p:spPr>
          <a:xfrm>
            <a:off x="7042912" y="6116284"/>
            <a:ext cx="460857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無線LAN接続ボード</a:t>
            </a:r>
          </a:p>
          <a:p>
            <a:pPr/>
            <a:r>
              <a:t>MixJuice</a:t>
            </a:r>
          </a:p>
          <a:p>
            <a:pPr/>
            <a:r>
              <a:t>（ミックスジュース）</a:t>
            </a:r>
          </a:p>
          <a:p>
            <a:pPr/>
            <a:r>
              <a:t>¥2,750</a:t>
            </a:r>
          </a:p>
        </p:txBody>
      </p:sp>
      <p:sp>
        <p:nvSpPr>
          <p:cNvPr id="1282" name="http://mixjuice.shizentai.jp/"/>
          <p:cNvSpPr txBox="1"/>
          <p:nvPr/>
        </p:nvSpPr>
        <p:spPr>
          <a:xfrm>
            <a:off x="7248651" y="9160933"/>
            <a:ext cx="4197097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http://mixjuice.shizentai.jp/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286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4904" t="0" r="0" b="0"/>
          <a:stretch>
            <a:fillRect/>
          </a:stretch>
        </p:blipFill>
        <p:spPr>
          <a:xfrm>
            <a:off x="138972" y="283982"/>
            <a:ext cx="11766394" cy="6745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5185130"/>
            <a:ext cx="6321018" cy="3713337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IchigoJam…"/>
          <p:cNvSpPr txBox="1"/>
          <p:nvPr/>
        </p:nvSpPr>
        <p:spPr>
          <a:xfrm>
            <a:off x="713782" y="7335821"/>
            <a:ext cx="470230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</a:t>
            </a:r>
          </a:p>
          <a:p>
            <a:pPr/>
            <a:r>
              <a:t>学校向け新プロダクト</a:t>
            </a:r>
          </a:p>
          <a:p>
            <a:pPr/>
            <a:r>
              <a:t>IchigoDyhook 登場！</a:t>
            </a:r>
          </a:p>
        </p:txBody>
      </p:sp>
      <p:sp>
        <p:nvSpPr>
          <p:cNvPr id="1291" name="https://pcn.club/sp/dyhook/"/>
          <p:cNvSpPr txBox="1"/>
          <p:nvPr/>
        </p:nvSpPr>
        <p:spPr>
          <a:xfrm>
            <a:off x="7491598" y="9032419"/>
            <a:ext cx="44357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https://pcn.club/sp/dyhook/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四角形"/>
          <p:cNvSpPr/>
          <p:nvPr/>
        </p:nvSpPr>
        <p:spPr>
          <a:xfrm>
            <a:off x="416034" y="2827456"/>
            <a:ext cx="12476656" cy="40986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4" name="“The best way to predict the future is invent it.”…"/>
          <p:cNvSpPr txBox="1"/>
          <p:nvPr/>
        </p:nvSpPr>
        <p:spPr>
          <a:xfrm>
            <a:off x="1235893" y="426720"/>
            <a:ext cx="10533014" cy="219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“The best way to predict the future is invent it.”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（ベストな未来予測法、それは、創ること）</a:t>
            </a:r>
          </a:p>
          <a:p>
            <a:pPr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by Alan Kay</a:t>
            </a:r>
          </a:p>
        </p:txBody>
      </p:sp>
      <p:pic>
        <p:nvPicPr>
          <p:cNvPr id="1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151" y="2878256"/>
            <a:ext cx="7747001" cy="391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9358" y="5939746"/>
            <a:ext cx="2157071" cy="287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IchigoDyhook"/>
          <p:cNvSpPr txBox="1"/>
          <p:nvPr/>
        </p:nvSpPr>
        <p:spPr>
          <a:xfrm>
            <a:off x="10174541" y="5852363"/>
            <a:ext cx="215707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IchigoDyhook</a:t>
            </a:r>
          </a:p>
        </p:txBody>
      </p:sp>
      <p:sp>
        <p:nvSpPr>
          <p:cNvPr id="1298" name="Dynabook © 1968 Alan Key"/>
          <p:cNvSpPr txBox="1"/>
          <p:nvPr/>
        </p:nvSpPr>
        <p:spPr>
          <a:xfrm>
            <a:off x="1969450" y="7132319"/>
            <a:ext cx="436412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Dynabook</a:t>
            </a:r>
            <a:r>
              <a:t> © 1968 Alan Key</a:t>
            </a:r>
          </a:p>
        </p:txBody>
      </p:sp>
      <p:sp>
        <p:nvSpPr>
          <p:cNvPr id="1299" name="Alan Key from Wikipedia"/>
          <p:cNvSpPr txBox="1"/>
          <p:nvPr/>
        </p:nvSpPr>
        <p:spPr>
          <a:xfrm>
            <a:off x="6335694" y="8952477"/>
            <a:ext cx="393466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Alan Key</a:t>
            </a:r>
            <a:r>
              <a:t> from Wikipedia</a:t>
            </a:r>
          </a:p>
        </p:txBody>
      </p:sp>
      <p:pic>
        <p:nvPicPr>
          <p:cNvPr id="130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98925" y="3506906"/>
            <a:ext cx="29083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第10回 小中学生…"/>
          <p:cNvSpPr txBox="1"/>
          <p:nvPr/>
        </p:nvSpPr>
        <p:spPr>
          <a:xfrm>
            <a:off x="7763721" y="63258"/>
            <a:ext cx="437769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副賞 ノートPC / 3Dプリンタ他"/>
          <p:cNvSpPr txBox="1"/>
          <p:nvPr/>
        </p:nvSpPr>
        <p:spPr>
          <a:xfrm>
            <a:off x="7384641" y="3505079"/>
            <a:ext cx="53525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 / 3Dプリンタ他</a:t>
            </a:r>
          </a:p>
        </p:txBody>
      </p:sp>
      <p:sp>
        <p:nvSpPr>
          <p:cNvPr id="1308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3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後援：総務省、文科省、経産省、IT総合室…"/>
          <p:cNvSpPr txBox="1"/>
          <p:nvPr/>
        </p:nvSpPr>
        <p:spPr>
          <a:xfrm>
            <a:off x="6999511" y="8778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1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4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18407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お母さんのスマホ使いすぎを防止するマシーン！"/>
          <p:cNvSpPr txBox="1"/>
          <p:nvPr/>
        </p:nvSpPr>
        <p:spPr>
          <a:xfrm>
            <a:off x="193040" y="521434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17" name="PCNこどもプロコン受賞作品"/>
          <p:cNvSpPr txBox="1"/>
          <p:nvPr/>
        </p:nvSpPr>
        <p:spPr>
          <a:xfrm>
            <a:off x="2675635" y="8839262"/>
            <a:ext cx="7653529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PCNこどもプロコン受賞作品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社会の課題…"/>
          <p:cNvSpPr txBox="1"/>
          <p:nvPr>
            <p:ph type="body" idx="1"/>
          </p:nvPr>
        </p:nvSpPr>
        <p:spPr>
          <a:xfrm>
            <a:off x="285294" y="2748423"/>
            <a:ext cx="12434212" cy="6009354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000"/>
            </a:pPr>
            <a:r>
              <a:t>社会の課題</a:t>
            </a:r>
          </a:p>
          <a:p>
            <a: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000"/>
            </a:pPr>
            <a:r>
              <a:t>x</a:t>
            </a:r>
          </a:p>
          <a:p>
            <a: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000"/>
            </a:pPr>
            <a:r>
              <a:t>小中学生のアイデア</a:t>
            </a:r>
          </a:p>
          <a:p>
            <a: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000"/>
            </a:pPr>
            <a:r>
              <a:t>x</a:t>
            </a:r>
          </a:p>
          <a:p>
            <a: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000"/>
            </a:pPr>
            <a:r>
              <a:t>高専生の実装力</a:t>
            </a:r>
          </a:p>
        </p:txBody>
      </p:sp>
      <p:sp>
        <p:nvSpPr>
          <p:cNvPr id="1320" name="コンテストの必勝法＝社会に必要！"/>
          <p:cNvSpPr txBox="1"/>
          <p:nvPr/>
        </p:nvSpPr>
        <p:spPr>
          <a:xfrm>
            <a:off x="285294" y="370084"/>
            <a:ext cx="12434212" cy="150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コンテストの必勝法＝社会に必要！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こどもが創った新商品！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484886">
              <a:spcBef>
                <a:spcPts val="3100"/>
              </a:spcBef>
              <a:buSzTx/>
              <a:buNone/>
              <a:defRPr sz="8798"/>
            </a:lvl1pPr>
          </a:lstStyle>
          <a:p>
            <a:pPr/>
            <a:r>
              <a:t>こどもが創った新商品！</a:t>
            </a:r>
          </a:p>
        </p:txBody>
      </p:sp>
      <p:sp>
        <p:nvSpPr>
          <p:cNvPr id="1323" name="ネットショップで誰でも気軽に売れる時代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ネットショップで誰でも気軽に売れる時代！</a:t>
            </a:r>
          </a:p>
        </p:txBody>
      </p:sp>
      <p:pic>
        <p:nvPicPr>
          <p:cNvPr id="13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331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33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651" y="-51952"/>
            <a:ext cx="13672102" cy="8494635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PCNシリコンバレー"/>
          <p:cNvSpPr txBox="1"/>
          <p:nvPr/>
        </p:nvSpPr>
        <p:spPr>
          <a:xfrm>
            <a:off x="3542665" y="8724900"/>
            <a:ext cx="59194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978" y="-100486"/>
            <a:ext cx="12519822" cy="658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49139"/>
            <a:ext cx="8135962" cy="50002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PCNフィリピン ターラック！…"/>
          <p:cNvSpPr txBox="1"/>
          <p:nvPr/>
        </p:nvSpPr>
        <p:spPr>
          <a:xfrm>
            <a:off x="8778492" y="7065093"/>
            <a:ext cx="337962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PCNフィリピン</a:t>
            </a:r>
            <a:br/>
            <a:r>
              <a:t>ターラック！</a:t>
            </a:r>
          </a:p>
          <a:p>
            <a:pPr/>
            <a:r>
              <a:t>(2018.6.18)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8195" y="-61072"/>
            <a:ext cx="14294790" cy="8026174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PCNルワンダ （アフリカ）"/>
          <p:cNvSpPr txBox="1"/>
          <p:nvPr/>
        </p:nvSpPr>
        <p:spPr>
          <a:xfrm>
            <a:off x="2468562" y="8504767"/>
            <a:ext cx="80676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PCNルワンダ （アフリカ）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06" name="みじかいほうを…"/>
          <p:cNvSpPr txBox="1"/>
          <p:nvPr/>
        </p:nvSpPr>
        <p:spPr>
          <a:xfrm>
            <a:off x="1319132" y="4940300"/>
            <a:ext cx="3045715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11" name="グループ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07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2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</a:t>
            </a:r>
          </a:p>
        </p:txBody>
      </p:sp>
      <p:sp>
        <p:nvSpPr>
          <p:cNvPr id="1346" name="編集エリア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PCNカトマンズ（ネパール）"/>
          <p:cNvSpPr txBox="1"/>
          <p:nvPr/>
        </p:nvSpPr>
        <p:spPr>
          <a:xfrm>
            <a:off x="1483867" y="8559800"/>
            <a:ext cx="1003706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PCNカトマンズ（ネパール）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楽しそうじゃない？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楽しそうじゃない？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1354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7" name="編集エリア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451" y="664391"/>
            <a:ext cx="10731898" cy="8950235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ネットでサポートで、くじけない！"/>
          <p:cNvSpPr txBox="1"/>
          <p:nvPr>
            <p:ph type="body" sz="quarter" idx="1"/>
          </p:nvPr>
        </p:nvSpPr>
        <p:spPr>
          <a:xfrm>
            <a:off x="285294" y="237764"/>
            <a:ext cx="12434212" cy="1470959"/>
          </a:xfrm>
          <a:prstGeom prst="rect">
            <a:avLst/>
          </a:prstGeom>
        </p:spPr>
        <p:txBody>
          <a:bodyPr/>
          <a:lstStyle>
            <a:lvl1pPr marL="0" indent="0" algn="ctr" defTabSz="332993">
              <a:spcBef>
                <a:spcPts val="2100"/>
              </a:spcBef>
              <a:buSzTx/>
              <a:buNone/>
              <a:defRPr sz="6042"/>
            </a:lvl1pPr>
          </a:lstStyle>
          <a:p>
            <a:pPr/>
            <a:r>
              <a:t>ネットでサポートで、くじけない！</a:t>
            </a:r>
          </a:p>
        </p:txBody>
      </p:sp>
      <p:pic>
        <p:nvPicPr>
          <p:cNvPr id="1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50406" b="0"/>
          <a:stretch>
            <a:fillRect/>
          </a:stretch>
        </p:blipFill>
        <p:spPr>
          <a:xfrm>
            <a:off x="8413146" y="5782022"/>
            <a:ext cx="4349797" cy="3748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96" y="3947795"/>
            <a:ext cx="3901513" cy="3610610"/>
          </a:xfrm>
          <a:prstGeom prst="rect">
            <a:avLst/>
          </a:prstGeom>
          <a:ln w="12700">
            <a:miter lim="400000"/>
          </a:ln>
        </p:spPr>
      </p:pic>
      <p:sp>
        <p:nvSpPr>
          <p:cNvPr id="1364" name="Twitter #IchigoJam"/>
          <p:cNvSpPr txBox="1"/>
          <p:nvPr/>
        </p:nvSpPr>
        <p:spPr>
          <a:xfrm>
            <a:off x="573161" y="2354430"/>
            <a:ext cx="2916620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Twitter #IchigoJam</a:t>
            </a:r>
          </a:p>
        </p:txBody>
      </p:sp>
      <p:sp>
        <p:nvSpPr>
          <p:cNvPr id="1365" name="Instagram #IchigoJam"/>
          <p:cNvSpPr txBox="1"/>
          <p:nvPr/>
        </p:nvSpPr>
        <p:spPr>
          <a:xfrm>
            <a:off x="4908623" y="3006364"/>
            <a:ext cx="2916620" cy="147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Instagram #IchigoJam</a:t>
            </a:r>
          </a:p>
        </p:txBody>
      </p:sp>
      <p:sp>
        <p:nvSpPr>
          <p:cNvPr id="1366" name="Facebook IchigoJam-FAN"/>
          <p:cNvSpPr txBox="1"/>
          <p:nvPr/>
        </p:nvSpPr>
        <p:spPr>
          <a:xfrm>
            <a:off x="8933291" y="4115920"/>
            <a:ext cx="3309461" cy="147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543305">
              <a:spcBef>
                <a:spcPts val="3500"/>
              </a:spcBef>
              <a:defRPr sz="37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Facebook</a:t>
            </a:r>
            <a:br/>
            <a:r>
              <a:t>IchigoJam-FAN</a:t>
            </a:r>
          </a:p>
        </p:txBody>
      </p:sp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9623" y="4549650"/>
            <a:ext cx="3674620" cy="4523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372" name="大人も学ぶ、Hana道場"/>
          <p:cNvSpPr txBox="1"/>
          <p:nvPr/>
        </p:nvSpPr>
        <p:spPr>
          <a:xfrm>
            <a:off x="3297796" y="384175"/>
            <a:ext cx="6409208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大人も学ぶ、Hana道場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58" y="194733"/>
            <a:ext cx="8137976" cy="6603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1673" y="4161063"/>
            <a:ext cx="7272994" cy="5514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はんだづけもできるよ…"/>
          <p:cNvSpPr txBox="1"/>
          <p:nvPr/>
        </p:nvSpPr>
        <p:spPr>
          <a:xfrm>
            <a:off x="172804" y="7366000"/>
            <a:ext cx="5106925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はんだづけもできるよ</a:t>
            </a:r>
          </a:p>
          <a:p>
            <a:pPr/>
            <a:r>
              <a:t>IchigoJam</a:t>
            </a:r>
          </a:p>
          <a:p>
            <a:pPr/>
            <a:r>
              <a:t>スペシャリストたくさん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1511300"/>
            <a:ext cx="11252200" cy="673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8526" y="0"/>
            <a:ext cx="1476185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3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51" y="-205747"/>
            <a:ext cx="6208159" cy="91599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株式会社 jig.jp 会長 福野泰介  @taisukef / Facebook…"/>
          <p:cNvSpPr txBox="1"/>
          <p:nvPr/>
        </p:nvSpPr>
        <p:spPr>
          <a:xfrm>
            <a:off x="3770178" y="8480758"/>
            <a:ext cx="6552072" cy="850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会長 福野泰介  @taisukef / Facebook</a:t>
            </a:r>
          </a:p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（IchigoJam発明者、オープンデータ伝道師）</a:t>
            </a:r>
          </a:p>
        </p:txBody>
      </p:sp>
      <p:pic>
        <p:nvPicPr>
          <p:cNvPr id="1386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13857" y="2394206"/>
            <a:ext cx="3887491" cy="3887491"/>
          </a:xfrm>
          <a:prstGeom prst="rect">
            <a:avLst/>
          </a:prstGeom>
          <a:ln w="12700">
            <a:miter lim="400000"/>
          </a:ln>
        </p:spPr>
      </p:pic>
      <p:sp>
        <p:nvSpPr>
          <p:cNvPr id="1390" name="@taisukef"/>
          <p:cNvSpPr txBox="1"/>
          <p:nvPr/>
        </p:nvSpPr>
        <p:spPr>
          <a:xfrm>
            <a:off x="9418285" y="6409267"/>
            <a:ext cx="232943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@taisukef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